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2" r:id="rId4"/>
    <p:sldId id="264" r:id="rId5"/>
    <p:sldId id="265" r:id="rId6"/>
    <p:sldId id="266" r:id="rId7"/>
    <p:sldId id="267" r:id="rId8"/>
    <p:sldId id="259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81"/>
    <a:srgbClr val="4C9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57C6B26-FDF5-4BDC-9E4E-B564899EC718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A54AE13-2BE8-4631-BCCE-47A46951C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2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4AE13-2BE8-4631-BCCE-47A46951C8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458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257800"/>
            <a:ext cx="9220200" cy="1363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458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58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181600"/>
            <a:ext cx="9220200" cy="137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36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D05C-17ED-423C-B88B-94EEB3DE9343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B8C5-4B8A-4672-BEDD-2B74BB5EA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10494" b="5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" r="17162"/>
          <a:stretch/>
        </p:blipFill>
        <p:spPr bwMode="auto">
          <a:xfrm>
            <a:off x="0" y="5041900"/>
            <a:ext cx="9144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5181600"/>
            <a:ext cx="8305800" cy="15367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Locally Mandated Minimum Wage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Process Recommendations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Finance Committee – February 20, 2019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82"/>
            <a:ext cx="8229600" cy="11430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sz="3200" dirty="0">
                <a:solidFill>
                  <a:srgbClr val="004581"/>
                </a:solidFill>
              </a:rPr>
              <a:t>Develop a Business/Non-profit </a:t>
            </a:r>
            <a:r>
              <a:rPr lang="en-US" sz="3200" dirty="0" smtClean="0">
                <a:solidFill>
                  <a:srgbClr val="004581"/>
                </a:solidFill>
              </a:rPr>
              <a:t>Profile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1447"/>
            <a:ext cx="8382000" cy="403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 smtClean="0"/>
              <a:t>Most </a:t>
            </a:r>
            <a:r>
              <a:rPr lang="en-US" sz="1800" i="1" dirty="0"/>
              <a:t>of Olympia’s businesses are small or very </a:t>
            </a:r>
            <a:r>
              <a:rPr lang="en-US" sz="1800" i="1" dirty="0" smtClean="0"/>
              <a:t>small.  Olympia is home to a </a:t>
            </a:r>
            <a:r>
              <a:rPr lang="en-US" sz="1800" i="1" dirty="0"/>
              <a:t>number of non-profit organizations.  All would be impacted by an increase in the minimum wage.  A business profile will help identify the number and scale of </a:t>
            </a:r>
            <a:r>
              <a:rPr lang="en-US" sz="1800" i="1" dirty="0" smtClean="0"/>
              <a:t>businesses. </a:t>
            </a:r>
          </a:p>
          <a:p>
            <a:pPr marL="0" indent="0">
              <a:buNone/>
            </a:pPr>
            <a:endParaRPr lang="en-US" sz="8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very small - less than 10 employees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small - 10 – 50 employees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Percent </a:t>
            </a:r>
            <a:r>
              <a:rPr lang="en-US" sz="1800" dirty="0"/>
              <a:t>grossing less than $1 Million/year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Percent </a:t>
            </a:r>
            <a:r>
              <a:rPr lang="en-US" sz="1800" dirty="0"/>
              <a:t>grossing less than $500,000/year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Percent </a:t>
            </a:r>
            <a:r>
              <a:rPr lang="en-US" sz="1800" dirty="0"/>
              <a:t>grossing less than $200,000/year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non-profits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employees per </a:t>
            </a:r>
            <a:r>
              <a:rPr lang="en-US" sz="1800" dirty="0" smtClean="0"/>
              <a:t>non-profit and non-profits who will be impacted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5442324"/>
            <a:ext cx="9156032" cy="14156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557866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Process – Proposed Tasks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82"/>
            <a:ext cx="8229600" cy="11430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 startAt="2"/>
            </a:pPr>
            <a:r>
              <a:rPr lang="en-US" sz="3200" dirty="0" smtClean="0">
                <a:solidFill>
                  <a:srgbClr val="004581"/>
                </a:solidFill>
              </a:rPr>
              <a:t>Data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1446"/>
            <a:ext cx="8382000" cy="4370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/>
              <a:t>Data gathering and analysis will better determine </a:t>
            </a:r>
            <a:r>
              <a:rPr lang="en-US" sz="1800" i="1" dirty="0"/>
              <a:t>the sectors of the economy most </a:t>
            </a:r>
            <a:r>
              <a:rPr lang="en-US" sz="1800" i="1" dirty="0"/>
              <a:t>impacted by an increased minimum wage.  </a:t>
            </a:r>
            <a:r>
              <a:rPr lang="en-US" sz="1800" i="1" dirty="0"/>
              <a:t>Many large employers </a:t>
            </a:r>
            <a:r>
              <a:rPr lang="en-US" sz="1800" i="1" dirty="0"/>
              <a:t>- government</a:t>
            </a:r>
            <a:r>
              <a:rPr lang="en-US" sz="1800" i="1" dirty="0"/>
              <a:t>, schools, </a:t>
            </a:r>
            <a:r>
              <a:rPr lang="en-US" sz="1800" i="1" dirty="0" smtClean="0"/>
              <a:t>medical </a:t>
            </a:r>
            <a:r>
              <a:rPr lang="en-US" sz="1800" i="1" dirty="0"/>
              <a:t>services </a:t>
            </a:r>
            <a:r>
              <a:rPr lang="en-US" sz="1800" i="1" dirty="0"/>
              <a:t>- generally </a:t>
            </a:r>
            <a:r>
              <a:rPr lang="en-US" sz="1800" i="1" dirty="0"/>
              <a:t>pay above state minimum wage.  </a:t>
            </a:r>
            <a:r>
              <a:rPr lang="en-US" sz="1800" i="1" dirty="0"/>
              <a:t>Other, </a:t>
            </a:r>
            <a:r>
              <a:rPr lang="en-US" sz="1800" i="1" dirty="0"/>
              <a:t>more </a:t>
            </a:r>
            <a:r>
              <a:rPr lang="en-US" sz="1800" i="1" dirty="0"/>
              <a:t>competitive, </a:t>
            </a:r>
            <a:r>
              <a:rPr lang="en-US" sz="1800" i="1" dirty="0"/>
              <a:t>sectors like retail and restaurant often mirror the state minimum </a:t>
            </a:r>
            <a:r>
              <a:rPr lang="en-US" sz="1800" i="1" dirty="0" smtClean="0"/>
              <a:t>wage.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b="1" dirty="0" smtClean="0"/>
              <a:t>Gather </a:t>
            </a:r>
            <a:r>
              <a:rPr lang="en-US" sz="1800" b="1" dirty="0"/>
              <a:t>data on Olympia’s employment </a:t>
            </a:r>
            <a:r>
              <a:rPr lang="en-US" sz="1800" b="1" dirty="0"/>
              <a:t>sector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Number </a:t>
            </a:r>
            <a:r>
              <a:rPr lang="en-US" sz="1800" dirty="0"/>
              <a:t>of jobs per category (retail, restaurants etc</a:t>
            </a:r>
            <a:r>
              <a:rPr lang="en-US" sz="1800" dirty="0" smtClean="0"/>
              <a:t>.)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Wage </a:t>
            </a:r>
            <a:r>
              <a:rPr lang="en-US" sz="1800" dirty="0"/>
              <a:t>and salary data per </a:t>
            </a:r>
            <a:r>
              <a:rPr lang="en-US" sz="1800" dirty="0" smtClean="0"/>
              <a:t>category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Percent </a:t>
            </a:r>
            <a:r>
              <a:rPr lang="en-US" sz="1800" dirty="0"/>
              <a:t>of each category at $15 per hour </a:t>
            </a:r>
            <a:endParaRPr lang="en-US" sz="1800" dirty="0" smtClean="0"/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Percent </a:t>
            </a:r>
            <a:r>
              <a:rPr lang="en-US" sz="1800" dirty="0"/>
              <a:t>of each category below $13 per hour </a:t>
            </a:r>
            <a:endParaRPr lang="en-US" sz="1800" dirty="0" smtClean="0"/>
          </a:p>
          <a:p>
            <a:pPr marL="0" lvl="3" indent="0">
              <a:buNone/>
            </a:pPr>
            <a:r>
              <a:rPr lang="en-US" sz="1800" b="1" dirty="0" smtClean="0"/>
              <a:t>Sales Data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Retail Sales - percent in Olympia, number of employees, wage data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Restaurant sales - percent in Olympia, number of employees, wage data</a:t>
            </a:r>
          </a:p>
          <a:p>
            <a:pPr marL="0" lvl="3" indent="0">
              <a:buNone/>
            </a:pPr>
            <a:endParaRPr lang="en-US" dirty="0" smtClean="0"/>
          </a:p>
          <a:p>
            <a:pPr marL="463550" lvl="3" indent="0">
              <a:buNone/>
            </a:pP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5442324"/>
            <a:ext cx="9156032" cy="14156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557866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Process – Proposed Tasks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04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4581"/>
                </a:solidFill>
              </a:rPr>
              <a:t>IV.	Focus Group Process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4" y="3033058"/>
            <a:ext cx="8382000" cy="2738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/>
              <a:t>The minimum wage initiative in Tacoma used their model to forge wage options for Tacoma which received voter consideration. Focus Group members could </a:t>
            </a:r>
            <a:r>
              <a:rPr lang="en-US" sz="1800" i="1" dirty="0" smtClean="0"/>
              <a:t>include: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i="1" dirty="0"/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Minimum </a:t>
            </a:r>
            <a:r>
              <a:rPr lang="en-US" sz="1800" dirty="0"/>
              <a:t>Wage </a:t>
            </a:r>
            <a:r>
              <a:rPr lang="en-US" sz="1800" dirty="0"/>
              <a:t>Earners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Non-profits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Small Businesses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Large Businesses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Organized </a:t>
            </a:r>
            <a:r>
              <a:rPr lang="en-US" sz="1800" dirty="0"/>
              <a:t>Labor (Allison Peters Proposal – Cost and timeline)</a:t>
            </a:r>
          </a:p>
          <a:p>
            <a:pPr marL="0" lvl="3" indent="0">
              <a:buNone/>
            </a:pPr>
            <a:endParaRPr lang="en-US" dirty="0" smtClean="0"/>
          </a:p>
          <a:p>
            <a:pPr marL="463550" lvl="3" indent="0">
              <a:buNone/>
            </a:pP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5442324"/>
            <a:ext cx="9156032" cy="14156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557866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Process – Proposed Tasks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10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+mj-lt"/>
              <a:buAutoNum type="romanUcPeriod" startAt="3"/>
            </a:pPr>
            <a:r>
              <a:rPr lang="en-US" sz="3200" dirty="0" smtClean="0">
                <a:solidFill>
                  <a:srgbClr val="004581"/>
                </a:solidFill>
              </a:rPr>
              <a:t>Business/Non Profit Impact Survey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871338"/>
            <a:ext cx="8382000" cy="151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/>
              <a:t>A survey will solicit direct and indirect impacts for those required to impose the increased wage. </a:t>
            </a:r>
          </a:p>
          <a:p>
            <a:pPr marL="0" indent="0">
              <a:buFont typeface="Arial" pitchFamily="34" charset="0"/>
              <a:buNone/>
            </a:pPr>
            <a:endParaRPr lang="en-US" sz="800" dirty="0" smtClean="0"/>
          </a:p>
          <a:p>
            <a:pPr marL="749300" lvl="3" indent="-285750">
              <a:buFont typeface="Arial" pitchFamily="34" charset="0"/>
              <a:buChar char="•"/>
            </a:pPr>
            <a:r>
              <a:rPr lang="en-US" sz="1800" dirty="0" smtClean="0"/>
              <a:t>Develop a statistically valid survey using Elway Research</a:t>
            </a:r>
          </a:p>
          <a:p>
            <a:pPr marL="749300" lvl="3" indent="-285750">
              <a:buFont typeface="Arial" pitchFamily="34" charset="0"/>
              <a:buChar char="•"/>
            </a:pPr>
            <a:r>
              <a:rPr lang="en-US" sz="1800" dirty="0" smtClean="0"/>
              <a:t>Develop time and costs</a:t>
            </a:r>
          </a:p>
          <a:p>
            <a:pPr marL="0" lvl="3" indent="0">
              <a:buFont typeface="Arial" pitchFamily="34" charset="0"/>
              <a:buNone/>
            </a:pPr>
            <a:endParaRPr lang="en-US" dirty="0" smtClean="0"/>
          </a:p>
          <a:p>
            <a:pPr marL="463550" lvl="3" indent="0">
              <a:buFont typeface="Arial" pitchFamily="34" charset="0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28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82"/>
            <a:ext cx="8458200" cy="11430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 startAt="5"/>
            </a:pPr>
            <a:r>
              <a:rPr lang="en-US" sz="3200" dirty="0">
                <a:solidFill>
                  <a:srgbClr val="004581"/>
                </a:solidFill>
              </a:rPr>
              <a:t>	</a:t>
            </a:r>
            <a:r>
              <a:rPr lang="en-US" sz="3200" dirty="0" smtClean="0">
                <a:solidFill>
                  <a:srgbClr val="004581"/>
                </a:solidFill>
              </a:rPr>
              <a:t>Research on Minimum Wage in Other Cities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1447"/>
            <a:ext cx="8382000" cy="1366954"/>
          </a:xfrm>
        </p:spPr>
        <p:txBody>
          <a:bodyPr>
            <a:noAutofit/>
          </a:bodyPr>
          <a:lstStyle/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Seattle</a:t>
            </a:r>
            <a:endParaRPr lang="en-US" sz="1800" dirty="0"/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Tacoma</a:t>
            </a:r>
            <a:endParaRPr lang="en-US" sz="1800" dirty="0"/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SeaTac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Impacts/Pros </a:t>
            </a:r>
            <a:r>
              <a:rPr lang="en-US" sz="1800" dirty="0"/>
              <a:t>&amp; Cons/Unintended </a:t>
            </a:r>
            <a:r>
              <a:rPr lang="en-US" sz="1800" dirty="0"/>
              <a:t>Impacts </a:t>
            </a:r>
          </a:p>
          <a:p>
            <a:pPr marL="0" lvl="3" indent="0">
              <a:buNone/>
            </a:pPr>
            <a:endParaRPr lang="en-US" dirty="0" smtClean="0"/>
          </a:p>
          <a:p>
            <a:pPr marL="463550" lvl="3" indent="0">
              <a:buNone/>
            </a:pP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5442324"/>
            <a:ext cx="9156032" cy="14156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557866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Process – Proposed Tasks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5300" y="24384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+mj-lt"/>
              <a:buAutoNum type="romanUcPeriod" startAt="6"/>
            </a:pPr>
            <a:r>
              <a:rPr lang="en-US" sz="3200" dirty="0" smtClean="0">
                <a:solidFill>
                  <a:srgbClr val="004581"/>
                </a:solidFill>
              </a:rPr>
              <a:t>    Ballot Options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4984" y="3421364"/>
            <a:ext cx="8382000" cy="1366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Dates and Costs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Pros and Cons</a:t>
            </a:r>
          </a:p>
          <a:p>
            <a:pPr marL="0" lvl="3" indent="0">
              <a:buFont typeface="Arial" pitchFamily="34" charset="0"/>
              <a:buNone/>
            </a:pPr>
            <a:endParaRPr lang="en-US" dirty="0" smtClean="0"/>
          </a:p>
          <a:p>
            <a:pPr marL="463550" lvl="3" indent="0">
              <a:buFont typeface="Arial" pitchFamily="34" charset="0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295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82"/>
            <a:ext cx="8458200" cy="11430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 startAt="7"/>
            </a:pPr>
            <a:r>
              <a:rPr lang="en-US" sz="3200" dirty="0" smtClean="0">
                <a:solidFill>
                  <a:srgbClr val="004581"/>
                </a:solidFill>
              </a:rPr>
              <a:t>   Implementation Costs and Issues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1446"/>
            <a:ext cx="8382000" cy="2213579"/>
          </a:xfrm>
        </p:spPr>
        <p:txBody>
          <a:bodyPr>
            <a:noAutofit/>
          </a:bodyPr>
          <a:lstStyle/>
          <a:p>
            <a:pPr marL="117475" lvl="3" indent="0">
              <a:buNone/>
            </a:pPr>
            <a:r>
              <a:rPr lang="en-US" sz="1800" i="1" dirty="0"/>
              <a:t>Develop an estimate of staffing and cost to provide employer/employee education about a different minimum </a:t>
            </a:r>
            <a:r>
              <a:rPr lang="en-US" sz="1800" i="1" dirty="0" smtClean="0"/>
              <a:t>wage.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Staffing</a:t>
            </a:r>
            <a:endParaRPr lang="en-US" sz="1800" dirty="0"/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Costs</a:t>
            </a:r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Education/Effort</a:t>
            </a:r>
            <a:endParaRPr lang="en-US" sz="1800" dirty="0"/>
          </a:p>
          <a:p>
            <a:pPr marL="7493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Enforcement</a:t>
            </a:r>
            <a:r>
              <a:rPr lang="en-US" sz="1800" dirty="0"/>
              <a:t>?</a:t>
            </a:r>
          </a:p>
          <a:p>
            <a:pPr marL="117475" lvl="3" indent="0">
              <a:buNone/>
            </a:pPr>
            <a:endParaRPr lang="en-US" i="1" dirty="0" smtClean="0"/>
          </a:p>
          <a:p>
            <a:pPr marL="463550" lvl="3" indent="0">
              <a:buNone/>
            </a:pP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5442324"/>
            <a:ext cx="9156032" cy="14156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557866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Process – Proposed Tasks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82"/>
            <a:ext cx="8458200" cy="11430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 startAt="8"/>
            </a:pPr>
            <a:r>
              <a:rPr lang="en-US" sz="3200" dirty="0" smtClean="0">
                <a:solidFill>
                  <a:srgbClr val="004581"/>
                </a:solidFill>
              </a:rPr>
              <a:t>   </a:t>
            </a:r>
            <a:r>
              <a:rPr lang="en-US" sz="3200" dirty="0" err="1" smtClean="0">
                <a:solidFill>
                  <a:srgbClr val="004581"/>
                </a:solidFill>
              </a:rPr>
              <a:t>Cumlative</a:t>
            </a:r>
            <a:r>
              <a:rPr lang="en-US" sz="3200" dirty="0" smtClean="0">
                <a:solidFill>
                  <a:srgbClr val="004581"/>
                </a:solidFill>
              </a:rPr>
              <a:t> Impacts on Employers</a:t>
            </a:r>
            <a:endParaRPr lang="en-US" sz="3200" dirty="0">
              <a:solidFill>
                <a:srgbClr val="00458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1446"/>
            <a:ext cx="8382000" cy="4033954"/>
          </a:xfrm>
        </p:spPr>
        <p:txBody>
          <a:bodyPr>
            <a:noAutofit/>
          </a:bodyPr>
          <a:lstStyle/>
          <a:p>
            <a:pPr marL="117475" lvl="3" indent="0">
              <a:buNone/>
            </a:pPr>
            <a:endParaRPr lang="en-US" i="1" dirty="0" smtClean="0"/>
          </a:p>
          <a:p>
            <a:pPr marL="463550" lvl="3" indent="0">
              <a:buNone/>
            </a:pP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5442324"/>
            <a:ext cx="9156032" cy="14156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557866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Process – Proposed Tasks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1071446"/>
            <a:ext cx="8382000" cy="3881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lvl="3" indent="0">
              <a:buNone/>
            </a:pPr>
            <a:r>
              <a:rPr lang="en-US" sz="1800" i="1" dirty="0"/>
              <a:t>The 2018 Legislative Session included new mandates for business which will be felt in 2018 – 2020.  Access the current impact at these regiments on Olympia employers to get a </a:t>
            </a:r>
            <a:r>
              <a:rPr lang="en-US" sz="1800" i="1" dirty="0" smtClean="0"/>
              <a:t>baseline.</a:t>
            </a:r>
          </a:p>
          <a:p>
            <a:pPr marL="117475" lvl="3" indent="0">
              <a:buNone/>
            </a:pPr>
            <a:endParaRPr lang="en-US" sz="800" i="1" dirty="0"/>
          </a:p>
          <a:p>
            <a:pPr marL="117475" lvl="3" indent="0">
              <a:buNone/>
            </a:pP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Mandates</a:t>
            </a:r>
          </a:p>
          <a:p>
            <a:pPr marL="117475" lvl="3" indent="0">
              <a:buNone/>
            </a:pPr>
            <a:endParaRPr lang="en-US" sz="8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30338" lvl="3" indent="-45720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wage increases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30338" lvl="3" indent="-58738">
              <a:spcBef>
                <a:spcPts val="0"/>
              </a:spcBef>
            </a:pPr>
            <a:r>
              <a:rPr lang="en-US" sz="18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2018 </a:t>
            </a:r>
            <a:r>
              <a:rPr lang="en-US" sz="18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$12/hour</a:t>
            </a:r>
          </a:p>
          <a:p>
            <a:pPr marL="1430338" lvl="3" indent="-58738">
              <a:spcBef>
                <a:spcPts val="0"/>
              </a:spcBef>
            </a:pPr>
            <a:r>
              <a:rPr lang="en-US" sz="18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2019 </a:t>
            </a:r>
            <a:r>
              <a:rPr lang="en-US" sz="18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$12.50/hour</a:t>
            </a:r>
          </a:p>
          <a:p>
            <a:pPr marL="1430338" lvl="3" indent="-58738">
              <a:spcBef>
                <a:spcPts val="0"/>
              </a:spcBef>
            </a:pPr>
            <a:r>
              <a:rPr lang="en-US" sz="18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2020 </a:t>
            </a:r>
            <a:r>
              <a:rPr lang="en-US" sz="18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$13/hour</a:t>
            </a:r>
          </a:p>
          <a:p>
            <a:pPr marL="1430338" lvl="3" indent="-457200">
              <a:buFont typeface="+mj-lt"/>
              <a:buAutoNum type="arabicPeriod" startAt="2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sick leave</a:t>
            </a:r>
          </a:p>
          <a:p>
            <a:pPr marL="1430338" lvl="3" indent="-457200">
              <a:buFont typeface="+mj-lt"/>
              <a:buAutoNum type="arabicPeriod" startAt="3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Paid family medical leave – January 2019</a:t>
            </a:r>
          </a:p>
          <a:p>
            <a:pPr marL="117475" lvl="3" indent="0">
              <a:buFont typeface="Arial" pitchFamily="34" charset="0"/>
              <a:buNone/>
            </a:pPr>
            <a:endParaRPr lang="en-US" i="1" dirty="0" smtClean="0"/>
          </a:p>
          <a:p>
            <a:pPr marL="463550" lvl="3" indent="0">
              <a:buFont typeface="Arial" pitchFamily="34" charset="0"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181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Issues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8091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Unintended Consequences</a:t>
            </a:r>
          </a:p>
          <a:p>
            <a:pPr marL="914400"/>
            <a:r>
              <a:rPr lang="en-US" sz="2400" dirty="0" smtClean="0">
                <a:solidFill>
                  <a:schemeClr val="bg1"/>
                </a:solidFill>
              </a:rPr>
              <a:t>Impacts on Small business</a:t>
            </a:r>
          </a:p>
          <a:p>
            <a:pPr marL="914400"/>
            <a:r>
              <a:rPr lang="en-US" sz="2400" dirty="0" smtClean="0">
                <a:solidFill>
                  <a:schemeClr val="bg1"/>
                </a:solidFill>
              </a:rPr>
              <a:t>Impact on Non-Profits</a:t>
            </a:r>
          </a:p>
          <a:p>
            <a:pPr marL="914400"/>
            <a:r>
              <a:rPr lang="en-US" sz="2400" dirty="0" smtClean="0">
                <a:solidFill>
                  <a:schemeClr val="bg1"/>
                </a:solidFill>
              </a:rPr>
              <a:t>Impact on Services Such as Child Care</a:t>
            </a:r>
          </a:p>
          <a:p>
            <a:pPr marL="914400"/>
            <a:r>
              <a:rPr lang="en-US" sz="2400" dirty="0" smtClean="0">
                <a:solidFill>
                  <a:schemeClr val="bg1"/>
                </a:solidFill>
              </a:rPr>
              <a:t>Overall Effectiveness</a:t>
            </a:r>
          </a:p>
          <a:p>
            <a:pPr marL="914400"/>
            <a:r>
              <a:rPr lang="en-US" sz="2400" dirty="0" smtClean="0">
                <a:solidFill>
                  <a:schemeClr val="bg1"/>
                </a:solidFill>
              </a:rPr>
              <a:t>Costs to Educate, Enforce</a:t>
            </a:r>
          </a:p>
          <a:p>
            <a:pPr marL="914400"/>
            <a:r>
              <a:rPr lang="en-US" sz="2400" dirty="0" smtClean="0">
                <a:solidFill>
                  <a:schemeClr val="bg1"/>
                </a:solidFill>
              </a:rPr>
              <a:t>Regional Competitiveness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5432318"/>
            <a:ext cx="9144000" cy="142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472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Times New Roman</vt:lpstr>
      <vt:lpstr>Office Theme</vt:lpstr>
      <vt:lpstr>Locally Mandated Minimum Wage Process Recommendations Finance Committee – February 20, 2019</vt:lpstr>
      <vt:lpstr>Develop a Business/Non-profit Profile</vt:lpstr>
      <vt:lpstr>Data</vt:lpstr>
      <vt:lpstr>IV. Focus Group Process</vt:lpstr>
      <vt:lpstr> Research on Minimum Wage in Other Cities</vt:lpstr>
      <vt:lpstr>   Implementation Costs and Issues</vt:lpstr>
      <vt:lpstr>   Cumlative Impacts on Employers</vt:lpstr>
      <vt:lpstr>Issues</vt:lpstr>
    </vt:vector>
  </TitlesOfParts>
  <Company>City of Olympia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Century Gothic Font for Title</dc:title>
  <dc:creator>bherring</dc:creator>
  <cp:lastModifiedBy>Susan Grisham</cp:lastModifiedBy>
  <cp:revision>30</cp:revision>
  <cp:lastPrinted>2019-02-20T22:06:34Z</cp:lastPrinted>
  <dcterms:created xsi:type="dcterms:W3CDTF">2012-10-30T22:08:17Z</dcterms:created>
  <dcterms:modified xsi:type="dcterms:W3CDTF">2019-02-20T22:09:48Z</dcterms:modified>
</cp:coreProperties>
</file>